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handoutMasterIdLst>
    <p:handoutMasterId r:id="rId8"/>
  </p:handoutMasterIdLst>
  <p:sldIdLst>
    <p:sldId id="275" r:id="rId2"/>
    <p:sldId id="324" r:id="rId3"/>
    <p:sldId id="326" r:id="rId4"/>
    <p:sldId id="300" r:id="rId5"/>
    <p:sldId id="328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DFD"/>
    <a:srgbClr val="F1417C"/>
    <a:srgbClr val="FF9900"/>
    <a:srgbClr val="CC0099"/>
    <a:srgbClr val="F686A9"/>
    <a:srgbClr val="F307E8"/>
    <a:srgbClr val="0033CC"/>
    <a:srgbClr val="2865FC"/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909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83" y="-101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65918344640892E-2"/>
          <c:y val="0.18677523689420825"/>
          <c:w val="0.47584368538077038"/>
          <c:h val="0.709762748951367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  <a:ln w="1905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rgbClr val="CC0099"/>
                </a:solidFill>
              </a:ln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dLbl>
              <c:idx val="0"/>
              <c:layout>
                <c:manualLayout>
                  <c:x val="-5.3431149588886945E-3"/>
                  <c:y val="6.75353584701037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96,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699912510939E-2"/>
                  <c:y val="-1.786912190466676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920603674540681E-2"/>
                  <c:y val="-1.413037679593473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386725859106085E-3"/>
                  <c:y val="-9.0738325607133529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448556430446195E-2"/>
                  <c:y val="-9.8276698638616565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308822612363159E-2"/>
                  <c:y val="-1.720475883009469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666666666666781E-2"/>
                  <c:y val="-1.505591774625274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500000000000008E-2"/>
                  <c:y val="-2.150845392321820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ИТОГО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19050">
                <a:noFill/>
              </a:ln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dLbl>
              <c:idx val="0"/>
              <c:layout>
                <c:manualLayout>
                  <c:x val="4.8235958081053517E-3"/>
                  <c:y val="8.4436166400937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950617283950636E-2"/>
                  <c:y val="-1.085349491082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745625546806652E-2"/>
                  <c:y val="-4.4000877273947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160542432195994E-2"/>
                  <c:y val="-1.4129607794627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333333333333354E-2"/>
                  <c:y val="-1.6843056043103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2.8737204724409469E-2"/>
                  <c:y val="-1.7204758830094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2420825790598434E-2"/>
                  <c:y val="-2.36563105536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ИТОГО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0.85802121599746106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837824"/>
        <c:axId val="158884992"/>
        <c:axId val="0"/>
      </c:bar3DChart>
      <c:catAx>
        <c:axId val="197837824"/>
        <c:scaling>
          <c:orientation val="minMax"/>
        </c:scaling>
        <c:delete val="1"/>
        <c:axPos val="b"/>
        <c:majorTickMark val="out"/>
        <c:minorTickMark val="none"/>
        <c:tickLblPos val="nextTo"/>
        <c:crossAx val="158884992"/>
        <c:crossesAt val="0.1"/>
        <c:auto val="1"/>
        <c:lblAlgn val="ctr"/>
        <c:lblOffset val="100"/>
        <c:noMultiLvlLbl val="0"/>
      </c:catAx>
      <c:valAx>
        <c:axId val="158884992"/>
        <c:scaling>
          <c:orientation val="minMax"/>
          <c:max val="1"/>
          <c:min val="0.1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0%" sourceLinked="0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7837824"/>
        <c:crosses val="autoZero"/>
        <c:crossBetween val="between"/>
        <c:majorUnit val="0.1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8.1939100042025023E-2"/>
          <c:y val="0.87611733354130628"/>
          <c:w val="0.46488985582940034"/>
          <c:h val="4.1323958853725605E-2"/>
        </c:manualLayout>
      </c:layout>
      <c:overlay val="0"/>
      <c:spPr>
        <a:ln>
          <a:noFill/>
        </a:ln>
      </c:spPr>
      <c:txPr>
        <a:bodyPr/>
        <a:lstStyle/>
        <a:p>
          <a:pPr>
            <a:defRPr sz="2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 b="1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rgbClr val="FFFF00"/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534409873711535E-2"/>
          <c:y val="4.4863488383539166E-2"/>
          <c:w val="0.93058645772171478"/>
          <c:h val="0.686693651144134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307E8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2865FC"/>
              </a:solidFill>
            </c:spPr>
          </c:dPt>
          <c:dLbls>
            <c:dLbl>
              <c:idx val="0"/>
              <c:layout>
                <c:manualLayout>
                  <c:x val="2.9082894952583431E-3"/>
                  <c:y val="-3.3848482220526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8165789905166862E-3"/>
                  <c:y val="-4.6867129228420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812171214437574E-2"/>
                  <c:y val="-2.6037294015789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174605457325088E-2"/>
                  <c:y val="-2.6037294015789261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4 505 124,0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541447476291715E-2"/>
                  <c:y val="-3.1244752818947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44973697155006E-2"/>
                  <c:y val="-3.9055941023683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УВ</c:v>
                </c:pt>
                <c:pt idx="1">
                  <c:v>МЧ</c:v>
                </c:pt>
                <c:pt idx="2">
                  <c:v>ВП</c:v>
                </c:pt>
                <c:pt idx="3">
                  <c:v>ПС</c:v>
                </c:pt>
                <c:pt idx="4">
                  <c:v>ТО</c:v>
                </c:pt>
                <c:pt idx="5">
                  <c:v>БК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1564323.4</c:v>
                </c:pt>
                <c:pt idx="1">
                  <c:v>2214680.7999999998</c:v>
                </c:pt>
                <c:pt idx="2">
                  <c:v>859459.6</c:v>
                </c:pt>
                <c:pt idx="3">
                  <c:v>4505124</c:v>
                </c:pt>
                <c:pt idx="4">
                  <c:v>458855.7</c:v>
                </c:pt>
                <c:pt idx="5">
                  <c:v>1358640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995648"/>
        <c:axId val="191099968"/>
        <c:axId val="0"/>
      </c:bar3DChart>
      <c:catAx>
        <c:axId val="13999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1099968"/>
        <c:crosses val="autoZero"/>
        <c:auto val="1"/>
        <c:lblAlgn val="ctr"/>
        <c:lblOffset val="100"/>
        <c:noMultiLvlLbl val="0"/>
      </c:catAx>
      <c:valAx>
        <c:axId val="1910999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1"/>
        <c:majorTickMark val="out"/>
        <c:minorTickMark val="none"/>
        <c:tickLblPos val="nextTo"/>
        <c:crossAx val="139995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314224688885075E-2"/>
          <c:y val="5.9734687450795153E-2"/>
          <c:w val="0.90559724658451424"/>
          <c:h val="0.595174453942567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выдано</c:v>
                </c:pt>
              </c:strCache>
            </c:strRef>
          </c:tx>
          <c:spPr>
            <a:solidFill>
              <a:srgbClr val="F686A9"/>
            </a:solidFill>
            <a:ln w="19050">
              <a:solidFill>
                <a:schemeClr val="tx1"/>
              </a:solidFill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CC0099"/>
              </a:solidFill>
              <a:ln w="1905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1.6940637167326803E-2"/>
                  <c:y val="-1.854139044048354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74</a:t>
                    </a:r>
                    <a:r>
                      <a:rPr lang="en-US" sz="1400" dirty="0" smtClean="0"/>
                      <a:t>,</a:t>
                    </a:r>
                    <a:r>
                      <a:rPr lang="ru-RU" sz="1400" dirty="0" smtClean="0"/>
                      <a:t>1</a:t>
                    </a:r>
                    <a:r>
                      <a:rPr lang="en-US" sz="1400" dirty="0" smtClean="0"/>
                      <a:t>%</a:t>
                    </a:r>
                    <a:r>
                      <a:rPr lang="ru-RU" sz="1400" dirty="0" smtClean="0"/>
                      <a:t> </a:t>
                    </a:r>
                    <a:endParaRPr lang="en-US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458923901476855E-2"/>
                  <c:y val="-1.378800036961709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49</a:t>
                    </a:r>
                    <a:r>
                      <a:rPr lang="en-US" sz="1400" dirty="0" smtClean="0"/>
                      <a:t>,</a:t>
                    </a:r>
                    <a:r>
                      <a:rPr lang="ru-RU" sz="1400" dirty="0" smtClean="0"/>
                      <a:t>8</a:t>
                    </a:r>
                    <a:r>
                      <a:rPr lang="en-US" sz="1400" dirty="0" smtClean="0"/>
                      <a:t>%</a:t>
                    </a:r>
                    <a:endParaRPr lang="en-US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843973150654854E-2"/>
                  <c:y val="-1.4461358720355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267920663053478E-2"/>
                  <c:y val="-1.59387589304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937482847333744E-2"/>
                  <c:y val="-7.2356645621399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308822612363159E-2"/>
                  <c:y val="-1.720475883009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054009430204019E-2"/>
                  <c:y val="-2.5810170987086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0932449923067538E-2"/>
                  <c:y val="-2.8291911349577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УВ</c:v>
                </c:pt>
                <c:pt idx="1">
                  <c:v>МЧ</c:v>
                </c:pt>
                <c:pt idx="2">
                  <c:v>ВП</c:v>
                </c:pt>
                <c:pt idx="3">
                  <c:v>ПС</c:v>
                </c:pt>
                <c:pt idx="4">
                  <c:v>ТО</c:v>
                </c:pt>
                <c:pt idx="5">
                  <c:v>БК</c:v>
                </c:pt>
                <c:pt idx="7">
                  <c:v>2022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0.74065319869280233</c:v>
                </c:pt>
                <c:pt idx="1">
                  <c:v>0.49795222814953727</c:v>
                </c:pt>
                <c:pt idx="2">
                  <c:v>0.26281735523112443</c:v>
                </c:pt>
                <c:pt idx="3">
                  <c:v>0.6028600746616517</c:v>
                </c:pt>
                <c:pt idx="4">
                  <c:v>0.58703664354610841</c:v>
                </c:pt>
                <c:pt idx="5">
                  <c:v>0.95639446210916812</c:v>
                </c:pt>
                <c:pt idx="7">
                  <c:v>0.61799999999999999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chemeClr val="tx1"/>
              </a:solidFill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0033CC"/>
              </a:solidFill>
              <a:ln w="1905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2.719914887363422E-2"/>
                  <c:y val="-1.6280245264814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923599589929577E-2"/>
                  <c:y val="-1.3114642018878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745625546806649E-2"/>
                  <c:y val="-1.730517538097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160542432195987E-2"/>
                  <c:y val="-1.412960779462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33333333333334E-2"/>
                  <c:y val="-1.6843056043103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2.8737204724409462E-2"/>
                  <c:y val="-1.720475883009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2420825790598427E-2"/>
                  <c:y val="-2.3656310553677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1096275474348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УВ</c:v>
                </c:pt>
                <c:pt idx="1">
                  <c:v>МЧ</c:v>
                </c:pt>
                <c:pt idx="2">
                  <c:v>ВП</c:v>
                </c:pt>
                <c:pt idx="3">
                  <c:v>ПС</c:v>
                </c:pt>
                <c:pt idx="4">
                  <c:v>ТО</c:v>
                </c:pt>
                <c:pt idx="5">
                  <c:v>БК</c:v>
                </c:pt>
                <c:pt idx="7">
                  <c:v>2022</c:v>
                </c:pt>
              </c:strCache>
            </c:strRef>
          </c:cat>
          <c:val>
            <c:numRef>
              <c:f>Лист1!$C$2:$C$9</c:f>
              <c:numCache>
                <c:formatCode>0.0%</c:formatCode>
                <c:ptCount val="8"/>
                <c:pt idx="0">
                  <c:v>8.986439376921676E-2</c:v>
                </c:pt>
                <c:pt idx="1">
                  <c:v>0.20234636115507029</c:v>
                </c:pt>
                <c:pt idx="2">
                  <c:v>3.822226431585616E-2</c:v>
                </c:pt>
                <c:pt idx="3">
                  <c:v>0.20688940237826967</c:v>
                </c:pt>
                <c:pt idx="4">
                  <c:v>5.9770337384933876E-2</c:v>
                </c:pt>
                <c:pt idx="5">
                  <c:v>0.21471552876405819</c:v>
                </c:pt>
                <c:pt idx="7">
                  <c:v>0.17100000000000001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204416"/>
        <c:axId val="191080128"/>
        <c:axId val="0"/>
      </c:bar3DChart>
      <c:catAx>
        <c:axId val="13420441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9050">
            <a:solidFill>
              <a:srgbClr val="00B0F0"/>
            </a:solidFill>
          </a:ln>
        </c:spPr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1080128"/>
        <c:crosses val="autoZero"/>
        <c:auto val="1"/>
        <c:lblAlgn val="ctr"/>
        <c:lblOffset val="100"/>
        <c:noMultiLvlLbl val="0"/>
      </c:catAx>
      <c:valAx>
        <c:axId val="1910801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42044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5399151177782331"/>
          <c:y val="0.88200634731978544"/>
          <c:w val="0.49443418307778297"/>
          <c:h val="5.9078799221255286E-2"/>
        </c:manualLayout>
      </c:layout>
      <c:overlay val="0"/>
      <c:spPr>
        <a:ln>
          <a:noFill/>
        </a:ln>
      </c:spPr>
      <c:txPr>
        <a:bodyPr/>
        <a:lstStyle/>
        <a:p>
          <a:pPr>
            <a:defRPr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0.2176</cdr:x>
      <cdr:y>0.58529</cdr:y>
    </cdr:from>
    <cdr:to>
      <cdr:x>0.30062</cdr:x>
      <cdr:y>0.71774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887350" y="3181979"/>
          <a:ext cx="720066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6 267 ГЖС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0.32753</cdr:x>
      <cdr:y>0.6755</cdr:y>
    </cdr:from>
    <cdr:to>
      <cdr:x>0.41056</cdr:x>
      <cdr:y>0.79721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840757" y="3672407"/>
          <a:ext cx="720153" cy="6616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238 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ГЖС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0.52304</cdr:x>
      <cdr:y>0.48848</cdr:y>
    </cdr:from>
    <cdr:to>
      <cdr:x>1</cdr:x>
      <cdr:y>0.84609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536504" y="2655653"/>
          <a:ext cx="4136901" cy="19442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just"/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Остатки средств ФБ, необеспеченные заявками (в основном категории  МЧ        и  ВП),   по  решению    Минстроя  России   в 1 квартале 2022 года, были  направлены на категории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УВ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что позволит дополнительно оформить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259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170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ГЖС соответственно.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0.49712</cdr:x>
      <cdr:y>0.01575</cdr:y>
    </cdr:from>
    <cdr:to>
      <cdr:x>0.85512</cdr:x>
      <cdr:y>0.11097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311717" y="85635"/>
          <a:ext cx="3105107" cy="5176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бюджет 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0.16477</cdr:x>
      <cdr:y>0.07788</cdr:y>
    </cdr:from>
    <cdr:to>
      <cdr:x>0.32378</cdr:x>
      <cdr:y>0.19709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1429074" y="423405"/>
          <a:ext cx="1379238" cy="648072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16 130,0 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 рублей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0.42069</cdr:x>
      <cdr:y>0.19709</cdr:y>
    </cdr:from>
    <cdr:to>
      <cdr:x>0.57136</cdr:x>
      <cdr:y>0.31629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3648809" y="1071477"/>
          <a:ext cx="1306829" cy="648072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14 732,4 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 рублей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0.32378</cdr:x>
      <cdr:y>0.11097</cdr:y>
    </cdr:from>
    <cdr:to>
      <cdr:x>0.67612</cdr:x>
      <cdr:y>0.13748</cdr:y>
    </cdr:to>
    <cdr:cxnSp macro="">
      <cdr:nvCxnSpPr>
        <cdr:cNvPr id="11" name="Прямая со стрелкой 10"/>
        <cdr:cNvCxnSpPr>
          <a:stCxn xmlns:a="http://schemas.openxmlformats.org/drawingml/2006/main" id="2" idx="2"/>
          <a:endCxn xmlns:a="http://schemas.openxmlformats.org/drawingml/2006/main" id="8" idx="3"/>
        </cdr:cNvCxnSpPr>
      </cdr:nvCxnSpPr>
      <cdr:spPr>
        <a:xfrm xmlns:a="http://schemas.openxmlformats.org/drawingml/2006/main" flipH="1">
          <a:off x="2808312" y="603318"/>
          <a:ext cx="3055959" cy="14412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0.49602</cdr:x>
      <cdr:y>0.11097</cdr:y>
    </cdr:from>
    <cdr:to>
      <cdr:x>0.67612</cdr:x>
      <cdr:y>0.19709</cdr:y>
    </cdr:to>
    <cdr:cxnSp macro="">
      <cdr:nvCxnSpPr>
        <cdr:cNvPr id="19" name="Прямая со стрелкой 18"/>
        <cdr:cNvCxnSpPr>
          <a:stCxn xmlns:a="http://schemas.openxmlformats.org/drawingml/2006/main" id="2" idx="2"/>
          <a:endCxn xmlns:a="http://schemas.openxmlformats.org/drawingml/2006/main" id="9" idx="0"/>
        </cdr:cNvCxnSpPr>
      </cdr:nvCxnSpPr>
      <cdr:spPr>
        <a:xfrm xmlns:a="http://schemas.openxmlformats.org/drawingml/2006/main" flipH="1">
          <a:off x="4302224" y="603318"/>
          <a:ext cx="1562047" cy="46815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0.63927</cdr:x>
      <cdr:y>0.31629</cdr:y>
    </cdr:from>
    <cdr:to>
      <cdr:x>0.99415</cdr:x>
      <cdr:y>0.40901</cdr:y>
    </cdr:to>
    <cdr:sp macro="" textlink="">
      <cdr:nvSpPr>
        <cdr:cNvPr id="59" name="Прямоугольник 58"/>
        <cdr:cNvSpPr/>
      </cdr:nvSpPr>
      <cdr:spPr>
        <a:xfrm xmlns:a="http://schemas.openxmlformats.org/drawingml/2006/main">
          <a:off x="5544648" y="1719543"/>
          <a:ext cx="3078018" cy="5040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Выдано 10 505 ГЖС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0.01649</cdr:x>
      <cdr:y>0.02941</cdr:y>
    </cdr:from>
    <cdr:to>
      <cdr:x>0.29682</cdr:x>
      <cdr:y>0.10294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44016" y="144016"/>
          <a:ext cx="2448272" cy="36004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Всего: 10 961 083,5 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0.82449</cdr:x>
      <cdr:y>0.02953</cdr:y>
    </cdr:from>
    <cdr:to>
      <cdr:x>0.98939</cdr:x>
      <cdr:y>0.11178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200800" y="144016"/>
          <a:ext cx="1440160" cy="4012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ыс. рублей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0.05893</cdr:x>
      <cdr:y>0.86765</cdr:y>
    </cdr:from>
    <cdr:to>
      <cdr:x>0.8923</cdr:x>
      <cdr:y>0.96289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04057" y="4123517"/>
          <a:ext cx="7128792" cy="45262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363            528            174           1 356            142             362      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0.13192</cdr:x>
      <cdr:y>0.82353</cdr:y>
    </cdr:from>
    <cdr:to>
      <cdr:x>0.13192</cdr:x>
      <cdr:y>0.88235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>
          <a:off x="1152128" y="4032448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0.26384</cdr:x>
      <cdr:y>0.80882</cdr:y>
    </cdr:from>
    <cdr:to>
      <cdr:x>0.26384</cdr:x>
      <cdr:y>0.86765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>
          <a:off x="2304256" y="3960440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0.404</cdr:x>
      <cdr:y>0.82353</cdr:y>
    </cdr:from>
    <cdr:to>
      <cdr:x>0.404</cdr:x>
      <cdr:y>0.88235</cdr:y>
    </cdr:to>
    <cdr:cxnSp macro="">
      <cdr:nvCxnSpPr>
        <cdr:cNvPr id="11" name="Прямая со стрелкой 10"/>
        <cdr:cNvCxnSpPr/>
      </cdr:nvCxnSpPr>
      <cdr:spPr>
        <a:xfrm xmlns:a="http://schemas.openxmlformats.org/drawingml/2006/main">
          <a:off x="3528392" y="4032448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0.53592</cdr:x>
      <cdr:y>0.82353</cdr:y>
    </cdr:from>
    <cdr:to>
      <cdr:x>0.53592</cdr:x>
      <cdr:y>0.88235</cdr:y>
    </cdr:to>
    <cdr:cxnSp macro="">
      <cdr:nvCxnSpPr>
        <cdr:cNvPr id="12" name="Прямая со стрелкой 11"/>
        <cdr:cNvCxnSpPr/>
      </cdr:nvCxnSpPr>
      <cdr:spPr>
        <a:xfrm xmlns:a="http://schemas.openxmlformats.org/drawingml/2006/main">
          <a:off x="4680520" y="4032448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0.67608</cdr:x>
      <cdr:y>0.82353</cdr:y>
    </cdr:from>
    <cdr:to>
      <cdr:x>0.67608</cdr:x>
      <cdr:y>0.88235</cdr:y>
    </cdr:to>
    <cdr:cxnSp macro="">
      <cdr:nvCxnSpPr>
        <cdr:cNvPr id="13" name="Прямая со стрелкой 12"/>
        <cdr:cNvCxnSpPr/>
      </cdr:nvCxnSpPr>
      <cdr:spPr>
        <a:xfrm xmlns:a="http://schemas.openxmlformats.org/drawingml/2006/main">
          <a:off x="5904656" y="4032448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0.81624</cdr:x>
      <cdr:y>0.82353</cdr:y>
    </cdr:from>
    <cdr:to>
      <cdr:x>0.81624</cdr:x>
      <cdr:y>0.88235</cdr:y>
    </cdr:to>
    <cdr:cxnSp macro="">
      <cdr:nvCxnSpPr>
        <cdr:cNvPr id="14" name="Прямая со стрелкой 13"/>
        <cdr:cNvCxnSpPr/>
      </cdr:nvCxnSpPr>
      <cdr:spPr>
        <a:xfrm xmlns:a="http://schemas.openxmlformats.org/drawingml/2006/main">
          <a:off x="7128792" y="4032448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0.01684</cdr:x>
      <cdr:y>0.11765</cdr:y>
    </cdr:from>
    <cdr:to>
      <cdr:x>0.20647</cdr:x>
      <cdr:y>0.19118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144016" y="576064"/>
          <a:ext cx="1622143" cy="36004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ГЖС:  2 925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0.80816</cdr:x>
      <cdr:y>0.00571</cdr:y>
    </cdr:from>
    <cdr:to>
      <cdr:x>0.98158</cdr:x>
      <cdr:y>0.06685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302619" y="26985"/>
          <a:ext cx="1567032" cy="2888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 14.06.2022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0.02531</cdr:x>
      <cdr:y>0.78458</cdr:y>
    </cdr:from>
    <cdr:to>
      <cdr:x>0.98158</cdr:x>
      <cdr:y>0.85879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28701" y="3707253"/>
          <a:ext cx="8640949" cy="3506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ГЖС       </a:t>
          </a:r>
          <a:r>
            <a:rPr lang="ru-RU" sz="1800" b="1" dirty="0" smtClean="0">
              <a:solidFill>
                <a:srgbClr val="F1417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282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2865F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 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ru-RU" sz="1800" b="1" dirty="0" smtClean="0">
              <a:solidFill>
                <a:srgbClr val="F1417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367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2865F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153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   </a:t>
          </a:r>
          <a:r>
            <a:rPr lang="ru-RU" sz="1800" b="1" dirty="0" smtClean="0">
              <a:solidFill>
                <a:srgbClr val="F1417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2865F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     </a:t>
          </a:r>
          <a:r>
            <a:rPr lang="ru-RU" sz="1800" b="1" dirty="0" smtClean="0">
              <a:solidFill>
                <a:srgbClr val="F1417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822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2865F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274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  </a:t>
          </a:r>
          <a:r>
            <a:rPr lang="ru-RU" sz="1800" b="1" dirty="0" smtClean="0">
              <a:solidFill>
                <a:srgbClr val="F1417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80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2865F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       </a:t>
          </a:r>
          <a:r>
            <a:rPr lang="ru-RU" sz="1800" b="1" dirty="0" smtClean="0">
              <a:solidFill>
                <a:srgbClr val="F1417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373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2865F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              </a:t>
          </a:r>
          <a:r>
            <a:rPr lang="ru-RU" sz="1800" b="1" dirty="0" smtClean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1 961</a:t>
          </a:r>
          <a:r>
            <a:rPr lang="ru-RU" sz="1800" dirty="0" smtClean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562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0.16078</cdr:x>
      <cdr:y>0.72744</cdr:y>
    </cdr:from>
    <cdr:to>
      <cdr:x>0.16078</cdr:x>
      <cdr:y>0.78839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52827" y="3437241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0.27235</cdr:x>
      <cdr:y>0.72744</cdr:y>
    </cdr:from>
    <cdr:to>
      <cdr:x>0.27235</cdr:x>
      <cdr:y>0.78458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>
          <a:off x="2460939" y="3437241"/>
          <a:ext cx="0" cy="27003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0.37594</cdr:x>
      <cdr:y>0.73454</cdr:y>
    </cdr:from>
    <cdr:to>
      <cdr:x>0.37594</cdr:x>
      <cdr:y>0.78129</cdr:y>
    </cdr:to>
    <cdr:cxnSp macro="">
      <cdr:nvCxnSpPr>
        <cdr:cNvPr id="17" name="Прямая со стрелкой 16"/>
        <cdr:cNvCxnSpPr/>
      </cdr:nvCxnSpPr>
      <cdr:spPr>
        <a:xfrm xmlns:a="http://schemas.openxmlformats.org/drawingml/2006/main">
          <a:off x="3397043" y="3470813"/>
          <a:ext cx="0" cy="22088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0.47809</cdr:x>
      <cdr:y>0.72456</cdr:y>
    </cdr:from>
    <cdr:to>
      <cdr:x>0.47809</cdr:x>
      <cdr:y>0.78173</cdr:y>
    </cdr:to>
    <cdr:cxnSp macro="">
      <cdr:nvCxnSpPr>
        <cdr:cNvPr id="23" name="Прямая со стрелкой 22"/>
        <cdr:cNvCxnSpPr/>
      </cdr:nvCxnSpPr>
      <cdr:spPr>
        <a:xfrm xmlns:a="http://schemas.openxmlformats.org/drawingml/2006/main">
          <a:off x="4320034" y="3423632"/>
          <a:ext cx="0" cy="27013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0.58314</cdr:x>
      <cdr:y>0.72744</cdr:y>
    </cdr:from>
    <cdr:to>
      <cdr:x>0.58314</cdr:x>
      <cdr:y>0.78459</cdr:y>
    </cdr:to>
    <cdr:cxnSp macro="">
      <cdr:nvCxnSpPr>
        <cdr:cNvPr id="28" name="Прямая со стрелкой 27"/>
        <cdr:cNvCxnSpPr/>
      </cdr:nvCxnSpPr>
      <cdr:spPr>
        <a:xfrm xmlns:a="http://schemas.openxmlformats.org/drawingml/2006/main">
          <a:off x="5269251" y="3437241"/>
          <a:ext cx="0" cy="27004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0.6947</cdr:x>
      <cdr:y>0.72743</cdr:y>
    </cdr:from>
    <cdr:to>
      <cdr:x>0.6947</cdr:x>
      <cdr:y>0.78839</cdr:y>
    </cdr:to>
    <cdr:cxnSp macro="">
      <cdr:nvCxnSpPr>
        <cdr:cNvPr id="32" name="Прямая со стрелкой 31"/>
        <cdr:cNvCxnSpPr/>
      </cdr:nvCxnSpPr>
      <cdr:spPr>
        <a:xfrm xmlns:a="http://schemas.openxmlformats.org/drawingml/2006/main">
          <a:off x="6277363" y="3437229"/>
          <a:ext cx="0" cy="28804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0.71516</cdr:x>
      <cdr:y>0.45718</cdr:y>
    </cdr:from>
    <cdr:to>
      <cdr:x>0.80282</cdr:x>
      <cdr:y>0.51814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462241" y="2160241"/>
          <a:ext cx="792088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 rtl="0">
            <a:defRPr sz="16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sz="1400" b="1" kern="1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21,5%</a:t>
          </a:r>
          <a:endParaRPr lang="ru-RU" sz="1400" b="1" kern="1200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184" cy="49609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907" y="0"/>
            <a:ext cx="2945184" cy="49609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D64646B1-048C-4CDE-AF0B-51292331B398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5184" cy="49609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907" y="9428959"/>
            <a:ext cx="2945184" cy="49609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57D8F559-FA4B-4F06-8936-F86506EB069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382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184" cy="49609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907" y="0"/>
            <a:ext cx="2945184" cy="49609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7A5E1BAC-D209-4EB3-8839-E6DCB6410485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3" y="4715273"/>
            <a:ext cx="5439089" cy="4466432"/>
          </a:xfrm>
          <a:prstGeom prst="rect">
            <a:avLst/>
          </a:prstGeom>
        </p:spPr>
        <p:txBody>
          <a:bodyPr vert="horz" lIns="91257" tIns="45629" rIns="91257" bIns="4562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5184" cy="49609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907" y="9428959"/>
            <a:ext cx="2945184" cy="49609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FBD2C4A9-0D14-4791-82C1-B26B0BB807C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3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C4A9-0D14-4791-82C1-B26B0BB807C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261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C4A9-0D14-4791-82C1-B26B0BB807C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4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5FB789-73A6-42FB-AAEF-888709E5FCCF}" type="datetimeFigureOut">
              <a:rPr lang="ru-RU" smtClean="0"/>
              <a:pPr/>
              <a:t>14.06.2022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05DD86-2879-4B17-A66E-FFFA54154C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50192016"/>
              </p:ext>
            </p:extLst>
          </p:nvPr>
        </p:nvGraphicFramePr>
        <p:xfrm>
          <a:off x="323528" y="1133387"/>
          <a:ext cx="8673405" cy="543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5272" y="280120"/>
            <a:ext cx="8640960" cy="830997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              Итоги выдачи и реализации ГЖС </a:t>
            </a:r>
          </a:p>
          <a:p>
            <a:pPr algn="ctr" fontAlgn="t"/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              в 2020 и 2021 годах (на 01.01.2022)</a:t>
            </a:r>
            <a:endParaRPr lang="ru-RU" sz="2400" b="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429074" cy="82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42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276" y="326976"/>
            <a:ext cx="8437188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потребности  в ГЖС</a:t>
            </a:r>
          </a:p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данным  ОИВ 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 и  администраций  ЗАТО)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8592"/>
              </p:ext>
            </p:extLst>
          </p:nvPr>
        </p:nvGraphicFramePr>
        <p:xfrm>
          <a:off x="333789" y="1208798"/>
          <a:ext cx="8414675" cy="4940725"/>
        </p:xfrm>
        <a:graphic>
          <a:graphicData uri="http://schemas.openxmlformats.org/drawingml/2006/table">
            <a:tbl>
              <a:tblPr/>
              <a:tblGrid>
                <a:gridCol w="2864662"/>
                <a:gridCol w="920911"/>
                <a:gridCol w="899648"/>
                <a:gridCol w="896721"/>
                <a:gridCol w="896721"/>
                <a:gridCol w="1936012"/>
              </a:tblGrid>
              <a:tr h="3479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Потребность по годам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 выдачи ГЖС  в  2022 г.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4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7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МЧ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2 478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1 694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528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(53%)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20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   Брянская  область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40%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29%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35%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39%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1991">
                <a:tc gridSpan="6">
                  <a:txBody>
                    <a:bodyPr/>
                    <a:lstStyle/>
                    <a:p>
                      <a:pPr algn="ctr" fontAlgn="ctr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2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ВП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 том числе: 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273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1 862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174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(100%)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5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   Республика </a:t>
                      </a:r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Ингушетия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21% </a:t>
                      </a:r>
                      <a:endParaRPr lang="ru-RU" sz="800" b="1" i="0" u="none" strike="noStrike" dirty="0" smtClean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23%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62%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59%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8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   Республика </a:t>
                      </a:r>
                    </a:p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   Северная </a:t>
                      </a:r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Осетия - Алания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38%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47%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31%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14%</a:t>
                      </a:r>
                      <a:endParaRPr lang="ru-RU" sz="1800" b="1" i="0" u="none" strike="noStrike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8805">
                <a:tc gridSpan="6">
                  <a:txBody>
                    <a:bodyPr/>
                    <a:lstStyle/>
                    <a:p>
                      <a:pPr algn="ctr" fontAlgn="ctr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(%  от общего кол-ва гр-н,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состоящих на учете)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49 405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(26%) 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51 13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(27%)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47 803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(27%)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45 468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(27%)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1 356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(3%)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6004">
                <a:tc gridSpan="6">
                  <a:txBody>
                    <a:bodyPr/>
                    <a:lstStyle/>
                    <a:p>
                      <a:pPr algn="ctr" fontAlgn="ctr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(%  от общего кол-ва гр-н,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состоящих на учете)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2 425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(15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2 381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(15%)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2 384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(18%)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2 313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(18%)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142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(6%)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87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698663"/>
              </p:ext>
            </p:extLst>
          </p:nvPr>
        </p:nvGraphicFramePr>
        <p:xfrm>
          <a:off x="251520" y="1556792"/>
          <a:ext cx="8554144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1772816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– 2022</a:t>
            </a:r>
            <a:r>
              <a:rPr lang="ru-RU" sz="22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Распоряжение  Правительства Российской Федерации </a:t>
            </a:r>
            <a:r>
              <a:rPr lang="ru-RU" sz="1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от  05.02.2022  </a:t>
            </a:r>
            <a:r>
              <a:rPr lang="ru-RU" sz="1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179-р </a:t>
            </a:r>
            <a:br>
              <a:rPr lang="ru-RU" sz="1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(с учетом изменений внесенных распоряжение Правительства российской федерации от 26.03.2022 № 631-р)</a:t>
            </a:r>
            <a:endParaRPr lang="ru-RU" sz="14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14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18081428"/>
              </p:ext>
            </p:extLst>
          </p:nvPr>
        </p:nvGraphicFramePr>
        <p:xfrm>
          <a:off x="107950" y="1916832"/>
          <a:ext cx="9036050" cy="47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461665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Выдача </a:t>
            </a: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реализация </a:t>
            </a: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ГЖС выпуска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2022 года</a:t>
            </a:r>
            <a:endParaRPr lang="ru-RU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36713"/>
            <a:ext cx="8640960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0" algn="ctr">
              <a:spcBef>
                <a:spcPct val="20000"/>
              </a:spcBef>
              <a:buClr>
                <a:srgbClr val="31B6FD"/>
              </a:buClr>
              <a:buSzPct val="100000"/>
              <a:defRPr/>
            </a:pPr>
            <a:r>
              <a:rPr lang="ru-RU" sz="2000" b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Минстроя России на выпуск ГЖС в 2022 году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12775" lvl="0" indent="-342900">
              <a:spcBef>
                <a:spcPct val="20000"/>
              </a:spcBef>
              <a:buClr>
                <a:srgbClr val="31B6FD"/>
              </a:buClr>
              <a:buSzPct val="100000"/>
              <a:defRPr/>
            </a:pPr>
            <a:r>
              <a:rPr lang="ru-RU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от 10.02.2022   № 87/</a:t>
            </a:r>
            <a:r>
              <a:rPr lang="ru-RU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(1 квартал);              от 29.03.2022  № 216/</a:t>
            </a:r>
            <a:r>
              <a:rPr lang="ru-RU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(ТО)</a:t>
            </a:r>
          </a:p>
          <a:p>
            <a:pPr marL="612775" lvl="0" indent="-342900">
              <a:spcBef>
                <a:spcPct val="20000"/>
              </a:spcBef>
              <a:buClr>
                <a:srgbClr val="31B6FD"/>
              </a:buClr>
              <a:buSzPct val="100000"/>
              <a:defRPr/>
            </a:pPr>
            <a:r>
              <a:rPr lang="ru-RU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от 31.03.2022  № 228/</a:t>
            </a:r>
            <a:r>
              <a:rPr lang="ru-RU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(2 квартал</a:t>
            </a:r>
            <a:r>
              <a:rPr lang="ru-RU" sz="16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sz="16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5200"/>
            <a:ext cx="9334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8100392" y="5441141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7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791" y="358730"/>
            <a:ext cx="8640960" cy="461665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Темпы оформления </a:t>
            </a: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ГЖС выпуска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2022 года</a:t>
            </a:r>
            <a:endParaRPr lang="ru-RU" sz="2400" b="1" dirty="0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884520"/>
              </p:ext>
            </p:extLst>
          </p:nvPr>
        </p:nvGraphicFramePr>
        <p:xfrm>
          <a:off x="317944" y="980728"/>
          <a:ext cx="8640959" cy="49685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0159"/>
                <a:gridCol w="1440160"/>
                <a:gridCol w="1440160"/>
                <a:gridCol w="1440160"/>
                <a:gridCol w="1440160"/>
                <a:gridCol w="1440160"/>
              </a:tblGrid>
              <a:tr h="48486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оформления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Участвуют в мероприятиях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9556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ФОИВ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ОИВ  субъектов  РФ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7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90032">
                <a:tc vMerge="1">
                  <a:txBody>
                    <a:bodyPr/>
                    <a:lstStyle/>
                    <a:p>
                      <a:pPr algn="ct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МЧ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7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80 - 100</a:t>
                      </a:r>
                      <a:r>
                        <a:rPr lang="ru-RU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8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50 - 80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50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22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22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60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13671</TotalTime>
  <Words>452</Words>
  <Application>Microsoft Office PowerPoint</Application>
  <PresentationFormat>Экран (4:3)</PresentationFormat>
  <Paragraphs>145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Презентация PowerPoint</vt:lpstr>
      <vt:lpstr>Презентация PowerPoint</vt:lpstr>
      <vt:lpstr>График – 2022  Распоряжение  Правительства Российской Федерации   от  05.02.2022  № 179-р   (с учетом изменений внесенных распоряжение Правительства российской федерации от 26.03.2022 № 631-р)</vt:lpstr>
      <vt:lpstr>Презентация PowerPoint</vt:lpstr>
      <vt:lpstr>Презентация PowerPoint</vt:lpstr>
    </vt:vector>
  </TitlesOfParts>
  <Company>ГУОД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Предварительные итоги оформления и выдачи государственных жилищных сертификатов в первом полугодии 2013 года</dc:title>
  <dc:creator>Сапронова Ольга Валентиновна</dc:creator>
  <cp:lastModifiedBy>Сапронова Ольга Валентиновна</cp:lastModifiedBy>
  <cp:revision>687</cp:revision>
  <cp:lastPrinted>2019-05-20T14:44:33Z</cp:lastPrinted>
  <dcterms:created xsi:type="dcterms:W3CDTF">2013-05-22T11:57:24Z</dcterms:created>
  <dcterms:modified xsi:type="dcterms:W3CDTF">2022-06-14T09:58:07Z</dcterms:modified>
</cp:coreProperties>
</file>